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19" autoAdjust="0"/>
  </p:normalViewPr>
  <p:slideViewPr>
    <p:cSldViewPr>
      <p:cViewPr>
        <p:scale>
          <a:sx n="77" d="100"/>
          <a:sy n="77" d="100"/>
        </p:scale>
        <p:origin x="-1164" y="21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11/23/2017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11/23/2017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s://ro.wikipedia.org/wiki/Arbust" TargetMode="External"/><Relationship Id="rId4" Type="http://schemas.openxmlformats.org/officeDocument/2006/relationships/hyperlink" Target="https://ro.wikipedia.org/wiki/Arbor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dirty="0" smtClean="0"/>
              <a:t>Padurea , aerul meu curat</a:t>
            </a:r>
            <a:endParaRPr lang="ro-RO" dirty="0"/>
          </a:p>
        </p:txBody>
      </p:sp>
      <p:sp>
        <p:nvSpPr>
          <p:cNvPr id="3" name="Subtitle 2"/>
          <p:cNvSpPr>
            <a:spLocks noGrp="1"/>
          </p:cNvSpPr>
          <p:nvPr>
            <p:ph type="subTitle" idx="1"/>
          </p:nvPr>
        </p:nvSpPr>
        <p:spPr>
          <a:xfrm>
            <a:off x="457200" y="3200400"/>
            <a:ext cx="6705600" cy="1752600"/>
          </a:xfrm>
        </p:spPr>
        <p:txBody>
          <a:bodyPr/>
          <a:lstStyle/>
          <a:p>
            <a:r>
              <a:rPr lang="ro-RO" dirty="0" smtClean="0"/>
              <a:t>Profesor </a:t>
            </a:r>
            <a:r>
              <a:rPr lang="ro-RO" dirty="0" smtClean="0"/>
              <a:t>Miu </a:t>
            </a:r>
            <a:r>
              <a:rPr lang="ro-RO" dirty="0" smtClean="0"/>
              <a:t>Simona</a:t>
            </a:r>
          </a:p>
          <a:p>
            <a:r>
              <a:rPr lang="ro-RO" dirty="0" smtClean="0"/>
              <a:t>Scoala Gimnaziala Nr. 2 Videle </a:t>
            </a:r>
            <a:endParaRPr lang="ro-R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Padurea</a:t>
            </a:r>
            <a:endParaRPr lang="ro-RO" dirty="0"/>
          </a:p>
        </p:txBody>
      </p:sp>
      <p:sp>
        <p:nvSpPr>
          <p:cNvPr id="3" name="Content Placeholder 2"/>
          <p:cNvSpPr>
            <a:spLocks noGrp="1"/>
          </p:cNvSpPr>
          <p:nvPr>
            <p:ph idx="1"/>
          </p:nvPr>
        </p:nvSpPr>
        <p:spPr>
          <a:xfrm>
            <a:off x="0" y="1676400"/>
            <a:ext cx="9144000" cy="4922520"/>
          </a:xfrm>
        </p:spPr>
        <p:txBody>
          <a:bodyPr/>
          <a:lstStyle/>
          <a:p>
            <a:pPr lvl="8"/>
            <a:r>
              <a:rPr lang="ro-RO" dirty="0" smtClean="0"/>
              <a:t>                                                                                                                               </a:t>
            </a:r>
            <a:endParaRPr lang="ro-RO" dirty="0"/>
          </a:p>
        </p:txBody>
      </p:sp>
      <p:pic>
        <p:nvPicPr>
          <p:cNvPr id="1026" name="Picture 2" descr="C:\Users\User\Desktop\padurea3.jpg"/>
          <p:cNvPicPr>
            <a:picLocks noChangeAspect="1" noChangeArrowheads="1"/>
          </p:cNvPicPr>
          <p:nvPr/>
        </p:nvPicPr>
        <p:blipFill>
          <a:blip r:embed="rId2"/>
          <a:srcRect/>
          <a:stretch>
            <a:fillRect/>
          </a:stretch>
        </p:blipFill>
        <p:spPr bwMode="auto">
          <a:xfrm>
            <a:off x="0" y="4343400"/>
            <a:ext cx="4572000" cy="2514600"/>
          </a:xfrm>
          <a:prstGeom prst="rect">
            <a:avLst/>
          </a:prstGeom>
          <a:noFill/>
        </p:spPr>
      </p:pic>
      <p:pic>
        <p:nvPicPr>
          <p:cNvPr id="1027" name="Picture 3" descr="C:\Users\User\Desktop\padurea4.jpg"/>
          <p:cNvPicPr>
            <a:picLocks noChangeAspect="1" noChangeArrowheads="1"/>
          </p:cNvPicPr>
          <p:nvPr/>
        </p:nvPicPr>
        <p:blipFill>
          <a:blip r:embed="rId3"/>
          <a:srcRect/>
          <a:stretch>
            <a:fillRect/>
          </a:stretch>
        </p:blipFill>
        <p:spPr bwMode="auto">
          <a:xfrm>
            <a:off x="4572000" y="4343400"/>
            <a:ext cx="4572000" cy="2514600"/>
          </a:xfrm>
          <a:prstGeom prst="rect">
            <a:avLst/>
          </a:prstGeom>
          <a:noFill/>
        </p:spPr>
      </p:pic>
      <p:sp>
        <p:nvSpPr>
          <p:cNvPr id="6" name="Rectangle 5"/>
          <p:cNvSpPr/>
          <p:nvPr/>
        </p:nvSpPr>
        <p:spPr>
          <a:xfrm>
            <a:off x="152400" y="1997838"/>
            <a:ext cx="8991600" cy="1477328"/>
          </a:xfrm>
          <a:prstGeom prst="rect">
            <a:avLst/>
          </a:prstGeom>
        </p:spPr>
        <p:txBody>
          <a:bodyPr wrap="square">
            <a:spAutoFit/>
          </a:bodyPr>
          <a:lstStyle/>
          <a:p>
            <a:r>
              <a:rPr lang="vi-VN" b="1" dirty="0" smtClean="0"/>
              <a:t>Pădurea</a:t>
            </a:r>
            <a:r>
              <a:rPr lang="vi-VN" dirty="0" smtClean="0"/>
              <a:t> este o suprafață mare de teren pe care cresc în stare sălbatică specii de </a:t>
            </a:r>
            <a:r>
              <a:rPr lang="vi-VN" dirty="0" smtClean="0">
                <a:hlinkClick r:id="rId4" tooltip="Arbore"/>
              </a:rPr>
              <a:t>arbori</a:t>
            </a:r>
            <a:r>
              <a:rPr lang="vi-VN" dirty="0" smtClean="0"/>
              <a:t> și </a:t>
            </a:r>
            <a:r>
              <a:rPr lang="vi-VN" dirty="0" smtClean="0">
                <a:hlinkClick r:id="rId5" tooltip="Arbust"/>
              </a:rPr>
              <a:t>arbuști</a:t>
            </a:r>
            <a:r>
              <a:rPr lang="vi-VN" dirty="0" smtClean="0"/>
              <a:t>, specii de plante erbacee, mușchi, dar trăiesc și diferite specii de animale. După natura lor, pădurile pot fi naturale (apărute spontan) și cultivate (prin plantarea puieților de arbori crescuți în pepiniere). Pe glob, pădurea ocupă circa 30% din suprafața uscatului; în România, ele se întind pe circa 27% din suprafața totală a țării.</a:t>
            </a:r>
            <a:endParaRPr lang="ro-R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Aerul meu curat</a:t>
            </a:r>
            <a:endParaRPr lang="ro-RO" dirty="0"/>
          </a:p>
        </p:txBody>
      </p:sp>
      <p:sp>
        <p:nvSpPr>
          <p:cNvPr id="3" name="Content Placeholder 2"/>
          <p:cNvSpPr>
            <a:spLocks noGrp="1"/>
          </p:cNvSpPr>
          <p:nvPr>
            <p:ph idx="1"/>
          </p:nvPr>
        </p:nvSpPr>
        <p:spPr>
          <a:xfrm>
            <a:off x="457200" y="1935480"/>
            <a:ext cx="8229600" cy="2026920"/>
          </a:xfrm>
        </p:spPr>
        <p:txBody>
          <a:bodyPr>
            <a:normAutofit fontScale="55000" lnSpcReduction="20000"/>
          </a:bodyPr>
          <a:lstStyle/>
          <a:p>
            <a:r>
              <a:rPr lang="vi-VN" b="1" dirty="0" smtClean="0"/>
              <a:t>Aerul</a:t>
            </a:r>
            <a:r>
              <a:rPr lang="vi-VN" dirty="0" smtClean="0"/>
              <a:t> e într-adevăr o comoară. În primul rând, el este principala sursă de oxigen, necesar pentru respirația organismelor vii (cu excepția microorganismelor anaerobe). El este un bun izolator și un bun distribuitor de căldură. Lipsa aerului ar provoca o creștere bruscă a temperaturii (peste 200°C), ceea ce ar exclude existența vieții pe planetă. Cu ajutorul aerului se răspândesc undele sonore. Fără el pe glob ar fi o muțenie totală, n-am mai putea auzi divina muzică a naturii sau cea compusă de om. Aerul este factorul care influențează în cea mai mare măsură formarea și schimbarea climei. El condiționează ploaia, ninsoarea, ceața ... Fără scutul atmosferic planeta noastră ar fi bombardată de meteoriți, iar razele distrugătoare ale Soarelui ar arde tot ce-i verde. Și în genere, fără aer viața pe Pământ ar fi imposibilă, planeta ar fi un deșert, aidoma Lunii.</a:t>
            </a:r>
            <a:endParaRPr lang="ro-RO" dirty="0"/>
          </a:p>
        </p:txBody>
      </p:sp>
      <p:pic>
        <p:nvPicPr>
          <p:cNvPr id="2050" name="Picture 2" descr="C:\Users\User\Desktop\padurea5.jpg"/>
          <p:cNvPicPr>
            <a:picLocks noChangeAspect="1" noChangeArrowheads="1"/>
          </p:cNvPicPr>
          <p:nvPr/>
        </p:nvPicPr>
        <p:blipFill>
          <a:blip r:embed="rId2"/>
          <a:stretch>
            <a:fillRect/>
          </a:stretch>
        </p:blipFill>
        <p:spPr bwMode="auto">
          <a:xfrm>
            <a:off x="0" y="3886200"/>
            <a:ext cx="4800600" cy="2971800"/>
          </a:xfrm>
          <a:prstGeom prst="rect">
            <a:avLst/>
          </a:prstGeom>
          <a:noFill/>
        </p:spPr>
      </p:pic>
      <p:pic>
        <p:nvPicPr>
          <p:cNvPr id="2051" name="Picture 3" descr="C:\Users\User\Desktop\padurea6.jpg"/>
          <p:cNvPicPr>
            <a:picLocks noChangeAspect="1" noChangeArrowheads="1"/>
          </p:cNvPicPr>
          <p:nvPr/>
        </p:nvPicPr>
        <p:blipFill>
          <a:blip r:embed="rId3"/>
          <a:stretch>
            <a:fillRect/>
          </a:stretch>
        </p:blipFill>
        <p:spPr bwMode="auto">
          <a:xfrm>
            <a:off x="4815840" y="3886200"/>
            <a:ext cx="4328160" cy="2971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dirty="0"/>
          </a:p>
        </p:txBody>
      </p:sp>
      <p:sp>
        <p:nvSpPr>
          <p:cNvPr id="3" name="Content Placeholder 2"/>
          <p:cNvSpPr>
            <a:spLocks noGrp="1"/>
          </p:cNvSpPr>
          <p:nvPr>
            <p:ph idx="1"/>
          </p:nvPr>
        </p:nvSpPr>
        <p:spPr/>
        <p:txBody>
          <a:bodyPr/>
          <a:lstStyle/>
          <a:p>
            <a:endParaRPr lang="ro-RO" dirty="0"/>
          </a:p>
        </p:txBody>
      </p:sp>
      <p:pic>
        <p:nvPicPr>
          <p:cNvPr id="3074" name="Picture 2" descr="C:\Users\User\Desktop\aer2.jpg"/>
          <p:cNvPicPr>
            <a:picLocks noChangeAspect="1" noChangeArrowheads="1"/>
          </p:cNvPicPr>
          <p:nvPr/>
        </p:nvPicPr>
        <p:blipFill>
          <a:blip r:embed="rId2"/>
          <a:srcRect/>
          <a:stretch>
            <a:fillRect/>
          </a:stretch>
        </p:blipFill>
        <p:spPr bwMode="auto">
          <a:xfrm>
            <a:off x="457200" y="3048000"/>
            <a:ext cx="3733800" cy="3217863"/>
          </a:xfrm>
          <a:prstGeom prst="rect">
            <a:avLst/>
          </a:prstGeom>
          <a:noFill/>
        </p:spPr>
      </p:pic>
      <p:pic>
        <p:nvPicPr>
          <p:cNvPr id="3075" name="Picture 3" descr="C:\Users\User\Desktop\aer3.jpg"/>
          <p:cNvPicPr>
            <a:picLocks noChangeAspect="1" noChangeArrowheads="1"/>
          </p:cNvPicPr>
          <p:nvPr/>
        </p:nvPicPr>
        <p:blipFill>
          <a:blip r:embed="rId3"/>
          <a:srcRect/>
          <a:stretch>
            <a:fillRect/>
          </a:stretch>
        </p:blipFill>
        <p:spPr bwMode="auto">
          <a:xfrm>
            <a:off x="4572000" y="3048000"/>
            <a:ext cx="4114799" cy="3276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idx="1"/>
          </p:nvPr>
        </p:nvSpPr>
        <p:spPr>
          <a:xfrm>
            <a:off x="457200" y="2057400"/>
            <a:ext cx="6934200" cy="2667000"/>
          </a:xfrm>
        </p:spPr>
        <p:txBody>
          <a:bodyPr>
            <a:normAutofit fontScale="55000" lnSpcReduction="20000"/>
          </a:bodyPr>
          <a:lstStyle/>
          <a:p>
            <a:r>
              <a:rPr lang="vi-VN" dirty="0" smtClean="0"/>
              <a:t>Deseori auzim expresia "să ieşim afară să luăm o gură de aer”. De ce se spune aşa, doar în încăperea în care ne aflăm există aer, nu-i aşa? Există, doar că oxigenul din interiorul locuinţelor noastre este biologic inactiv, adică, neionizat.</a:t>
            </a:r>
          </a:p>
          <a:p>
            <a:r>
              <a:rPr lang="vi-VN" dirty="0" smtClean="0"/>
              <a:t>Aerul pe care îl respirăm conţine în afară de componente gazoase, lichide şi particule solide, microorganisme sau alţi compuşi moleculari. Printre aceşti constituenţi un loc important îl ocupă ionii care sunt de fapt molecule sau atomi aflaţi în stare electrică diferită de starea naturală, prin existenţa unui număr diferit de electroni pe ultimul strat (înveliş) electronic. Aceasta le determină natura electrică, negativă sau pozitivă.</a:t>
            </a:r>
          </a:p>
          <a:p>
            <a:r>
              <a:rPr lang="vi-VN" dirty="0" smtClean="0"/>
              <a:t>Natura a creat un mediu la care omul s-a adaptat biologic dar pe care încă nu l-a înţeles şi ne referim aici la existenţa atomilor de oxigen. Este dovedit că intervenţia asupra naturii este dăunătoare speciei umane, atâta timp cat nu este înţeles pe deplin mecanismul minunii numită viaţă, indiferent de forma ei existenţială, materială.</a:t>
            </a:r>
          </a:p>
          <a:p>
            <a:pPr marL="0" indent="0">
              <a:buNone/>
            </a:pPr>
            <a:r>
              <a:rPr lang="vi-VN" dirty="0" smtClean="0"/>
              <a:t/>
            </a:r>
            <a:br>
              <a:rPr lang="vi-VN" dirty="0" smtClean="0"/>
            </a:br>
            <a:endParaRPr lang="ro-RO" dirty="0"/>
          </a:p>
        </p:txBody>
      </p:sp>
      <p:pic>
        <p:nvPicPr>
          <p:cNvPr id="4098" name="Picture 2" descr="C:\Users\User\Desktop\aer4.jpg"/>
          <p:cNvPicPr>
            <a:picLocks noChangeAspect="1" noChangeArrowheads="1"/>
          </p:cNvPicPr>
          <p:nvPr/>
        </p:nvPicPr>
        <p:blipFill>
          <a:blip r:embed="rId2"/>
          <a:srcRect/>
          <a:stretch>
            <a:fillRect/>
          </a:stretch>
        </p:blipFill>
        <p:spPr bwMode="auto">
          <a:xfrm>
            <a:off x="1676400" y="4267200"/>
            <a:ext cx="6172200" cy="2590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t>De ce trebuie sa protejam padurile?</a:t>
            </a:r>
            <a:br>
              <a:rPr lang="ro-RO" dirty="0" smtClean="0"/>
            </a:br>
            <a:endParaRPr lang="ro-RO" dirty="0"/>
          </a:p>
        </p:txBody>
      </p:sp>
      <p:sp>
        <p:nvSpPr>
          <p:cNvPr id="3" name="Content Placeholder 2"/>
          <p:cNvSpPr>
            <a:spLocks noGrp="1"/>
          </p:cNvSpPr>
          <p:nvPr>
            <p:ph idx="1"/>
          </p:nvPr>
        </p:nvSpPr>
        <p:spPr/>
        <p:txBody>
          <a:bodyPr>
            <a:normAutofit fontScale="70000" lnSpcReduction="20000"/>
          </a:bodyPr>
          <a:lstStyle/>
          <a:p>
            <a:pPr fontAlgn="base"/>
            <a:r>
              <a:rPr lang="vi-VN" dirty="0" smtClean="0"/>
              <a:t>Pădurile – plămânii pământului, se spune. Fără păduri, suntem ca fără de oxigen, deci e foarte important să învățăm să le protejăm, să le îngrijim, să le prețuim, pentru a ne asigura viața pe pământ. Mai jos, v-am pregătit cinci motive de a proteja pădurea:</a:t>
            </a:r>
          </a:p>
          <a:p>
            <a:pPr fontAlgn="base"/>
            <a:r>
              <a:rPr lang="vi-VN" b="1" dirty="0" smtClean="0"/>
              <a:t>1. Pădurea furnizează oxigen pentru toate organismele vii de pe pământ și în același timp, absoarbe bioxidul de carbon, care este atât de nociv pentru sănătate și astfel, contribuie la reducerea poluării.</a:t>
            </a:r>
            <a:endParaRPr lang="vi-VN" dirty="0" smtClean="0"/>
          </a:p>
          <a:p>
            <a:pPr fontAlgn="base"/>
            <a:r>
              <a:rPr lang="vi-VN" b="1" dirty="0" smtClean="0"/>
              <a:t>2. Este o sursă de medicamente și remedii naturale și păcat că nu am învățat, ca oameni, să ne extindem și să învățăm cum să le utilizăm, astfel încât să fie tot în avantajul nostru.</a:t>
            </a:r>
            <a:endParaRPr lang="vi-VN" dirty="0" smtClean="0"/>
          </a:p>
          <a:p>
            <a:pPr fontAlgn="base"/>
            <a:r>
              <a:rPr lang="vi-VN" b="1" dirty="0" smtClean="0"/>
              <a:t>3. Pădurile sunt un loc de relaxare, cu peisaje deosebite, care ne fac să ne simțim mai bine și, de asemenea, care au efect terapeutic asupra psihicului nostru.</a:t>
            </a:r>
            <a:endParaRPr lang="vi-VN" dirty="0" smtClean="0"/>
          </a:p>
          <a:p>
            <a:pPr fontAlgn="base"/>
            <a:r>
              <a:rPr lang="vi-VN" b="1" dirty="0" smtClean="0"/>
              <a:t>4. Pădurile împiedică eroziunile și alunecările de teren și reduce din gravitatea viiturilor.</a:t>
            </a:r>
            <a:endParaRPr lang="vi-VN" dirty="0" smtClean="0"/>
          </a:p>
          <a:p>
            <a:pPr fontAlgn="base"/>
            <a:r>
              <a:rPr lang="vi-VN" b="1" dirty="0" smtClean="0"/>
              <a:t>5. Găzduiește specii de animale, păsări, vegetație deosebit de variată, deci pădurea, cu alte cuvinte, reprezintă un sistem ecologic complex, fără de care multe componente ale planetei s-ar pierde pur și simplu.</a:t>
            </a:r>
            <a:endParaRPr lang="vi-VN" dirty="0" smtClean="0"/>
          </a:p>
          <a:p>
            <a:endParaRPr lang="ro-R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smtClean="0"/>
              <a:t> </a:t>
            </a:r>
            <a:r>
              <a:rPr lang="ro-RO" dirty="0"/>
              <a:t>V</a:t>
            </a:r>
            <a:r>
              <a:rPr lang="ro-RO" dirty="0" smtClean="0"/>
              <a:t>a </a:t>
            </a:r>
            <a:r>
              <a:rPr lang="ro-RO" dirty="0" smtClean="0"/>
              <a:t>multumesc pentru atentie </a:t>
            </a:r>
            <a:r>
              <a:rPr lang="ro-RO" dirty="0" smtClean="0"/>
              <a:t>!</a:t>
            </a:r>
            <a:endParaRPr lang="ro-RO" dirty="0"/>
          </a:p>
        </p:txBody>
      </p:sp>
      <p:sp>
        <p:nvSpPr>
          <p:cNvPr id="3" name="Content Placeholder 2"/>
          <p:cNvSpPr>
            <a:spLocks noGrp="1"/>
          </p:cNvSpPr>
          <p:nvPr>
            <p:ph idx="1"/>
          </p:nvPr>
        </p:nvSpPr>
        <p:spPr/>
        <p:txBody>
          <a:bodyPr/>
          <a:lstStyle/>
          <a:p>
            <a:endParaRPr lang="ro-RO"/>
          </a:p>
        </p:txBody>
      </p:sp>
      <p:pic>
        <p:nvPicPr>
          <p:cNvPr id="5122" name="Picture 2" descr="C:\Users\User\Desktop\emoticon.jpg"/>
          <p:cNvPicPr>
            <a:picLocks noChangeAspect="1" noChangeArrowheads="1"/>
          </p:cNvPicPr>
          <p:nvPr/>
        </p:nvPicPr>
        <p:blipFill>
          <a:blip r:embed="rId2"/>
          <a:srcRect/>
          <a:stretch>
            <a:fillRect/>
          </a:stretch>
        </p:blipFill>
        <p:spPr bwMode="auto">
          <a:xfrm>
            <a:off x="685800" y="1905000"/>
            <a:ext cx="7620000" cy="4953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208</TotalTime>
  <Words>266</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Padurea , aerul meu curat</vt:lpstr>
      <vt:lpstr>Padurea</vt:lpstr>
      <vt:lpstr>Aerul meu curat</vt:lpstr>
      <vt:lpstr>PowerPoint Presentation</vt:lpstr>
      <vt:lpstr>PowerPoint Presentation</vt:lpstr>
      <vt:lpstr>De ce trebuie sa protejam padurile? </vt:lpstr>
      <vt:lpstr> Va multumesc pentru atentie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miu simona</cp:lastModifiedBy>
  <cp:revision>21</cp:revision>
  <dcterms:created xsi:type="dcterms:W3CDTF">2006-08-16T00:00:00Z</dcterms:created>
  <dcterms:modified xsi:type="dcterms:W3CDTF">2017-11-23T15:26:10Z</dcterms:modified>
</cp:coreProperties>
</file>